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12" y="-2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4108975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60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* Restorative Practices - be sure to give a brief explanation of this and the overall goal.  Address Circle Up time and purpose; mention that this is a district-wide initiative being used at all schools. 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2984999"/>
            <a:ext cx="9144000" cy="215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" name="Shape 9"/>
          <p:cNvSpPr/>
          <p:nvPr/>
        </p:nvSpPr>
        <p:spPr>
          <a:xfrm>
            <a:off x="0" y="2393175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10800000" flipH="1">
            <a:off x="0" y="2983958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746892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3093357"/>
            <a:ext cx="7772400" cy="666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None/>
              <a:defRPr i="1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/>
          <p:nvPr/>
        </p:nvSpPr>
        <p:spPr>
          <a:xfrm rot="10800000" flipH="1">
            <a:off x="0" y="1163100"/>
            <a:ext cx="9144000" cy="39803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/>
          <p:nvPr/>
        </p:nvSpPr>
        <p:spPr>
          <a:xfrm flipH="1">
            <a:off x="4526627" y="571349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/>
          <p:nvPr/>
        </p:nvSpPr>
        <p:spPr>
          <a:xfrm rot="10800000">
            <a:off x="4526627" y="1162132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rot="10800000" flipH="1">
            <a:off x="0" y="4412699"/>
            <a:ext cx="9144000" cy="73079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" name="Shape 33"/>
          <p:cNvSpPr/>
          <p:nvPr/>
        </p:nvSpPr>
        <p:spPr>
          <a:xfrm flipH="1">
            <a:off x="4526627" y="3820834"/>
            <a:ext cx="4617372" cy="590502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rot="10800000">
            <a:off x="4526627" y="4411617"/>
            <a:ext cx="4617372" cy="571095"/>
          </a:xfrm>
          <a:custGeom>
            <a:avLst/>
            <a:gdLst/>
            <a:ahLst/>
            <a:cxnLst/>
            <a:rect l="0" t="0" r="0" b="0"/>
            <a:pathLst>
              <a:path w="4617373" h="1108924" extrusionOk="0">
                <a:moveTo>
                  <a:pt x="1199" y="1108924"/>
                </a:moveTo>
                <a:lnTo>
                  <a:pt x="4617373" y="1108924"/>
                </a:lnTo>
                <a:lnTo>
                  <a:pt x="0" y="0"/>
                </a:lnTo>
                <a:cubicBezTo>
                  <a:pt x="400" y="369641"/>
                  <a:pt x="799" y="739283"/>
                  <a:pt x="1199" y="1108924"/>
                </a:cubicBezTo>
                <a:close/>
              </a:path>
            </a:pathLst>
          </a:custGeom>
          <a:solidFill>
            <a:schemeClr val="dk1">
              <a:alpha val="7843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21726"/>
            <a:ext cx="8229600" cy="505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None/>
              <a:defRPr sz="2400" i="1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6676" y="76256"/>
            <a:ext cx="9134130" cy="5054792"/>
          </a:xfrm>
          <a:custGeom>
            <a:avLst/>
            <a:gdLst/>
            <a:ahLst/>
            <a:cxnLst/>
            <a:rect l="0" t="0" r="0" b="0"/>
            <a:pathLst>
              <a:path w="9157023" h="6739723" extrusionOk="0">
                <a:moveTo>
                  <a:pt x="1629" y="0"/>
                </a:moveTo>
                <a:lnTo>
                  <a:pt x="9157023" y="4340980"/>
                </a:lnTo>
                <a:lnTo>
                  <a:pt x="1593" y="6739723"/>
                </a:lnTo>
                <a:cubicBezTo>
                  <a:pt x="-3941" y="5123960"/>
                  <a:pt x="7163" y="1615763"/>
                  <a:pt x="1629" y="0"/>
                </a:cubicBezTo>
                <a:close/>
              </a:path>
            </a:pathLst>
          </a:custGeom>
          <a:solidFill>
            <a:srgbClr val="FFFFFF">
              <a:alpha val="6666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100000">
              <a:schemeClr val="dk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Georgia"/>
              <a:buNone/>
              <a:defRPr sz="48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buFont typeface="Georgia"/>
              <a:defRPr sz="3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buFont typeface="Georgia"/>
              <a:defRPr sz="2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buFont typeface="Georgia"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isd-k12.org/cms/lib4/TX01000829/Centricity/Domain/2797/GCISD%20ELAR%20Fourth%20Curriculum%20Calendar%202014-2015.pdf" TargetMode="External"/><Relationship Id="rId4" Type="http://schemas.openxmlformats.org/officeDocument/2006/relationships/hyperlink" Target="http://www.gcisd-k12.org/cms/lib4/TX01000829/Centricity/Domain/2797/GCISD%20SS%204th%20Grade%20Curriculum%20Calendar%202014-2015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isd-k12.org/cms/lib4/TX01000829/Centricity/Domain/2797/4th%20Math%20Curriculum%20Calendar%202014.pdf" TargetMode="External"/><Relationship Id="rId4" Type="http://schemas.openxmlformats.org/officeDocument/2006/relationships/hyperlink" Target="http://www.gcisd-k12.org/cms/lib4/TX01000829/Centricity/Domain/2797/4%20GCISD%20Science%20Grade%204%20Curriculum%20Calendar%202014-2015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ctrTitle"/>
          </p:nvPr>
        </p:nvSpPr>
        <p:spPr>
          <a:xfrm>
            <a:off x="512575" y="199882"/>
            <a:ext cx="7772400" cy="2558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/>
              <a:t>Cannon Elementary - A GCISD STEM School</a:t>
            </a:r>
          </a:p>
          <a:p>
            <a:pPr algn="ctr">
              <a:spcBef>
                <a:spcPts val="0"/>
              </a:spcBef>
              <a:buNone/>
            </a:pPr>
            <a:r>
              <a:rPr lang="en"/>
              <a:t>Curriculum Night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87375" y="3093350"/>
            <a:ext cx="8739900" cy="666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/>
              <a:t>LA/SS - Erin Lambert, Alejandra Paniagua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>
              <a:spcBef>
                <a:spcPts val="0"/>
              </a:spcBef>
              <a:buNone/>
            </a:pPr>
            <a:r>
              <a:rPr lang="en" sz="1800"/>
              <a:t>Math/Science - Esther Nuhu, Julee Vorachard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62450" y="4168850"/>
            <a:ext cx="2607324" cy="91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Communication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725" y="1200150"/>
            <a:ext cx="1655974" cy="1885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7350" y="3144675"/>
            <a:ext cx="3206174" cy="18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Shape 10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98425" y="3144675"/>
            <a:ext cx="1732324" cy="191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2725" y="3144675"/>
            <a:ext cx="1655974" cy="178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98425" y="1207775"/>
            <a:ext cx="1732324" cy="18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07350" y="1686450"/>
            <a:ext cx="3206175" cy="913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24075" y="133253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Family Nights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❖"/>
            </a:pPr>
            <a:r>
              <a:rPr lang="en" sz="1800">
                <a:solidFill>
                  <a:srgbClr val="000000"/>
                </a:solidFill>
              </a:rPr>
              <a:t>FAMILY ENGINEERING NIGHT - November 13th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❖"/>
            </a:pPr>
            <a:r>
              <a:rPr lang="en" sz="1800">
                <a:solidFill>
                  <a:srgbClr val="000000"/>
                </a:solidFill>
              </a:rPr>
              <a:t>OPEN HOUSE- March 5th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-34290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❖"/>
            </a:pPr>
            <a:r>
              <a:rPr lang="en" sz="1800">
                <a:solidFill>
                  <a:srgbClr val="000000"/>
                </a:solidFill>
              </a:rPr>
              <a:t>FAMILY MAKER-FAIRE NIGHT - May 14th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Conferences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/>
              <a:t>Conference Time - 8:10-9:00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/>
              <a:t>Parent/Teacher Conferences - As Needed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/>
              <a:t>Student-Led Conferences 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➢"/>
            </a:pPr>
            <a:r>
              <a:rPr lang="en"/>
              <a:t>October 8th and 9th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➢"/>
            </a:pPr>
            <a:r>
              <a:rPr lang="en"/>
              <a:t>February 18th and 19th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Humanities	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 u="sng">
                <a:solidFill>
                  <a:schemeClr val="hlink"/>
                </a:solidFill>
                <a:hlinkClick r:id="rId3"/>
              </a:rPr>
              <a:t>Reading / Writing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➢"/>
            </a:pPr>
            <a:r>
              <a:rPr lang="en"/>
              <a:t>Workshops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➢"/>
            </a:pPr>
            <a:r>
              <a:rPr lang="en"/>
              <a:t>25 Book Challenge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➢"/>
            </a:pPr>
            <a:r>
              <a:rPr lang="en"/>
              <a:t>Words Their Way Spelling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➢"/>
            </a:pPr>
            <a:r>
              <a:rPr lang="en"/>
              <a:t>Sight Words Spelling</a:t>
            </a:r>
          </a:p>
          <a:p>
            <a:pPr marL="457200" lvl="0" indent="-228600" rtl="0">
              <a:lnSpc>
                <a:spcPct val="90000"/>
              </a:lnSpc>
              <a:spcBef>
                <a:spcPts val="1500"/>
              </a:spcBef>
              <a:buNone/>
            </a:pPr>
            <a:endParaRPr sz="2000" b="1">
              <a:solidFill>
                <a:srgbClr val="53423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/>
              <a:t>Social Studies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Georgia"/>
              <a:buChar char="➢"/>
            </a:pPr>
            <a:r>
              <a:rPr lang="en" u="sng">
                <a:solidFill>
                  <a:schemeClr val="hlink"/>
                </a:solidFill>
                <a:hlinkClick r:id="rId4"/>
              </a:rPr>
              <a:t>Texas History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Math &amp; Science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943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 u="sng">
                <a:solidFill>
                  <a:schemeClr val="hlink"/>
                </a:solidFill>
                <a:hlinkClick r:id="rId3"/>
              </a:rPr>
              <a:t>Math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 u="sng">
                <a:solidFill>
                  <a:schemeClr val="hlink"/>
                </a:solidFill>
                <a:hlinkClick r:id="rId4"/>
              </a:rPr>
              <a:t>Science</a:t>
            </a:r>
          </a:p>
          <a:p>
            <a:pPr marL="0" lvl="0" indent="0" rtl="0">
              <a:spcBef>
                <a:spcPts val="0"/>
              </a:spcBef>
              <a:buNone/>
            </a:pPr>
            <a:endParaRPr/>
          </a:p>
          <a:p>
            <a:pPr marL="457200" lvl="0" indent="0" rtl="0">
              <a:spcBef>
                <a:spcPts val="0"/>
              </a:spcBef>
              <a:buNone/>
            </a:pPr>
            <a:endParaRPr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919425" y="205975"/>
            <a:ext cx="7767299" cy="686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STEM - Engineering + Curriculum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91666"/>
              <a:buFont typeface="Arial"/>
              <a:buNone/>
            </a:pPr>
            <a:r>
              <a:rPr lang="en" sz="1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​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0" name="Shape 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950" y="1270775"/>
            <a:ext cx="6467174" cy="3584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Restorative Practices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233150" y="12605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❖"/>
            </a:pPr>
            <a:r>
              <a:rPr lang="en" sz="2000">
                <a:solidFill>
                  <a:srgbClr val="000000"/>
                </a:solidFill>
              </a:rPr>
              <a:t>District-Wide Initiative</a:t>
            </a: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❖"/>
            </a:pPr>
            <a:r>
              <a:rPr lang="en" sz="2000">
                <a:solidFill>
                  <a:srgbClr val="000000"/>
                </a:solidFill>
              </a:rPr>
              <a:t>Program by The Institute for </a:t>
            </a:r>
          </a:p>
          <a:p>
            <a:pPr marL="0" indent="457200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Restorative Communities </a:t>
            </a:r>
          </a:p>
          <a:p>
            <a:pPr marL="0" indent="457200"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❖"/>
            </a:pPr>
            <a:r>
              <a:rPr lang="en" sz="2000">
                <a:solidFill>
                  <a:srgbClr val="000000"/>
                </a:solidFill>
              </a:rPr>
              <a:t>Purpose / Goal</a:t>
            </a:r>
          </a:p>
          <a:p>
            <a:pPr lvl="0"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marL="457200" lvl="0" indent="-355600" rtl="0">
              <a:spcBef>
                <a:spcPts val="0"/>
              </a:spcBef>
              <a:buClr>
                <a:srgbClr val="000000"/>
              </a:buClr>
              <a:buSzPct val="100000"/>
              <a:buFont typeface="Georgia"/>
              <a:buChar char="❖"/>
            </a:pPr>
            <a:r>
              <a:rPr lang="en" sz="2000">
                <a:solidFill>
                  <a:srgbClr val="000000"/>
                </a:solidFill>
              </a:rPr>
              <a:t>Circle Up 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000">
              <a:solidFill>
                <a:srgbClr val="0000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spcBef>
                <a:spcPts val="0"/>
              </a:spcBef>
              <a:buNone/>
            </a:pP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rtl="0">
              <a:spcBef>
                <a:spcPts val="0"/>
              </a:spcBef>
              <a:buNone/>
            </a:pPr>
            <a:endParaRPr sz="1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1250" y="1222462"/>
            <a:ext cx="3240125" cy="380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Testing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 sz="1800"/>
              <a:t>Reading / Writing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➢"/>
            </a:pPr>
            <a:r>
              <a:rPr lang="en" sz="1800"/>
              <a:t>Writing Assessment</a:t>
            </a:r>
          </a:p>
          <a:p>
            <a:pPr marL="1371600" lvl="2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■"/>
            </a:pPr>
            <a:r>
              <a:rPr lang="en" sz="1800"/>
              <a:t>Sept. 2-26-BOY</a:t>
            </a:r>
          </a:p>
          <a:p>
            <a:pPr marL="1371600" lvl="2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■"/>
            </a:pPr>
            <a:r>
              <a:rPr lang="en" sz="1800"/>
              <a:t>Dec. 8-Jan. 16-MOY</a:t>
            </a:r>
          </a:p>
          <a:p>
            <a:pPr marL="1371600" lvl="2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■"/>
            </a:pPr>
            <a:r>
              <a:rPr lang="en" sz="1800"/>
              <a:t>May 4-29-EOY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 sz="1800"/>
              <a:t>ACT Aspire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 sz="1800"/>
              <a:t>STAAR 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➢"/>
            </a:pPr>
            <a:r>
              <a:rPr lang="en" sz="1800"/>
              <a:t>Writing-</a:t>
            </a:r>
            <a:r>
              <a:rPr lang="en" sz="1400"/>
              <a:t>March 30/April 1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➢"/>
            </a:pPr>
            <a:r>
              <a:rPr lang="en" sz="1800"/>
              <a:t>Math-</a:t>
            </a:r>
            <a:r>
              <a:rPr lang="en" sz="1400"/>
              <a:t>April 21</a:t>
            </a:r>
          </a:p>
          <a:p>
            <a:pPr marL="914400" lvl="1" indent="-342900">
              <a:spcBef>
                <a:spcPts val="0"/>
              </a:spcBef>
              <a:buClr>
                <a:schemeClr val="dk1"/>
              </a:buClr>
              <a:buSzPct val="100000"/>
              <a:buFont typeface="Georgia"/>
              <a:buChar char="➢"/>
            </a:pPr>
            <a:r>
              <a:rPr lang="en" sz="1800"/>
              <a:t>Reading-</a:t>
            </a:r>
            <a:r>
              <a:rPr lang="en" sz="1400"/>
              <a:t>April 22</a:t>
            </a:r>
          </a:p>
        </p:txBody>
      </p:sp>
      <p:pic>
        <p:nvPicPr>
          <p:cNvPr id="74" name="Shape 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9925" y="1757000"/>
            <a:ext cx="4095750" cy="281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Classroom Expectations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6100" y="1254001"/>
            <a:ext cx="3951425" cy="3786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iPads 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9350" y="1200150"/>
            <a:ext cx="4987524" cy="3650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Homework Expectations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/>
              <a:t>Take Home Folder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/>
              <a:t>Reading Log</a:t>
            </a:r>
          </a:p>
          <a:p>
            <a:pPr marL="914400" marR="0" lvl="1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80000"/>
              <a:buFont typeface="Georgia"/>
              <a:buChar char="➢"/>
            </a:pPr>
            <a:r>
              <a:rPr lang="en"/>
              <a:t>Please initial daily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/>
              <a:t>Weekly Spelling </a:t>
            </a:r>
          </a:p>
          <a:p>
            <a:pPr marL="457200" marR="0" lvl="0" indent="-4191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Georgia"/>
              <a:buChar char="❖"/>
            </a:pPr>
            <a:r>
              <a:rPr lang="en"/>
              <a:t>Weekly Math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paper-plane">
  <a:themeElements>
    <a:clrScheme name="Custom 354">
      <a:dk1>
        <a:srgbClr val="000000"/>
      </a:dk1>
      <a:lt1>
        <a:srgbClr val="FFFFFF"/>
      </a:lt1>
      <a:dk2>
        <a:srgbClr val="30182B"/>
      </a:dk2>
      <a:lt2>
        <a:srgbClr val="DFDFDF"/>
      </a:lt2>
      <a:accent1>
        <a:srgbClr val="592D50"/>
      </a:accent1>
      <a:accent2>
        <a:srgbClr val="D3A67A"/>
      </a:accent2>
      <a:accent3>
        <a:srgbClr val="45485F"/>
      </a:accent3>
      <a:accent4>
        <a:srgbClr val="6B9756"/>
      </a:accent4>
      <a:accent5>
        <a:srgbClr val="7D576E"/>
      </a:accent5>
      <a:accent6>
        <a:srgbClr val="4C1A23"/>
      </a:accent6>
      <a:hlink>
        <a:srgbClr val="511E3E"/>
      </a:hlink>
      <a:folHlink>
        <a:srgbClr val="9EA0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</Words>
  <Application>Microsoft Macintosh PowerPoint</Application>
  <PresentationFormat>On-screen Show (16:9)</PresentationFormat>
  <Paragraphs>72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paper-plane</vt:lpstr>
      <vt:lpstr>Cannon Elementary - A GCISD STEM School Curriculum Night</vt:lpstr>
      <vt:lpstr>Humanities </vt:lpstr>
      <vt:lpstr>Math &amp; Science</vt:lpstr>
      <vt:lpstr>STEM - Engineering + Curriculum</vt:lpstr>
      <vt:lpstr>Restorative Practices</vt:lpstr>
      <vt:lpstr>Testing</vt:lpstr>
      <vt:lpstr>Classroom Expectations</vt:lpstr>
      <vt:lpstr>iPads </vt:lpstr>
      <vt:lpstr>Homework Expectations</vt:lpstr>
      <vt:lpstr>Communication</vt:lpstr>
      <vt:lpstr>Family Nights</vt:lpstr>
      <vt:lpstr>Conferences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Cannon Elementary - A GCISD STEM School Curriculum Night</dc:title>
  <cp:lastModifiedBy>GCISD GCISD</cp:lastModifiedBy>
  <cp:revision>1</cp:revision>
  <dcterms:modified xsi:type="dcterms:W3CDTF">2014-09-07T13:24:37Z</dcterms:modified>
</cp:coreProperties>
</file>